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5A"/>
    <a:srgbClr val="FFB48B"/>
    <a:srgbClr val="FCCB68"/>
    <a:srgbClr val="FFDDA7"/>
    <a:srgbClr val="B88EAD"/>
    <a:srgbClr val="7A9E86"/>
    <a:srgbClr val="B4FFFE"/>
    <a:srgbClr val="9BA6F7"/>
    <a:srgbClr val="0E2E74"/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7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00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99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97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99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12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49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1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44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50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3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35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B9B7-BB97-4D7E-B31F-7650C17E5B5E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37D1-FBFA-414A-ADBB-D86DF39261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64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bi.labo.univ-poitiers.fr/membres/aurelien-alafaci-mhe/" TargetMode="External"/><Relationship Id="rId13" Type="http://schemas.openxmlformats.org/officeDocument/2006/relationships/hyperlink" Target="https://ebi.labo.univ-poitiers.fr/membres/sylvie-clercy-morel-seve-mde/" TargetMode="External"/><Relationship Id="rId18" Type="http://schemas.openxmlformats.org/officeDocument/2006/relationships/hyperlink" Target="https://ebi.labo.univ-poitiers.fr/membres/vincent-delafont-mde/" TargetMode="External"/><Relationship Id="rId3" Type="http://schemas.openxmlformats.org/officeDocument/2006/relationships/hyperlink" Target="https://ebi.labo.univ-poitiers.fr/membres/christine-imbert-mhe/" TargetMode="External"/><Relationship Id="rId21" Type="http://schemas.openxmlformats.org/officeDocument/2006/relationships/hyperlink" Target="https://ebi.labo.univ-poitiers.fr/membres/aurelien-alafaci/" TargetMode="External"/><Relationship Id="rId7" Type="http://schemas.openxmlformats.org/officeDocument/2006/relationships/hyperlink" Target="https://ebi.labo.univ-poitiers.fr/membres/christophe-souil-mde/" TargetMode="External"/><Relationship Id="rId12" Type="http://schemas.openxmlformats.org/officeDocument/2006/relationships/hyperlink" Target="https://ebi.labo.univ-poitiers.fr/membres/marion-girardot-mde/" TargetMode="External"/><Relationship Id="rId17" Type="http://schemas.openxmlformats.org/officeDocument/2006/relationships/hyperlink" Target="https://ebi.labo.univ-poitiers.fr/membres/clement-bernard-mhe/" TargetMode="External"/><Relationship Id="rId2" Type="http://schemas.openxmlformats.org/officeDocument/2006/relationships/hyperlink" Target="https://ebi.labo.univ-poitiers.fr/membres/yann-hechard-mde/" TargetMode="External"/><Relationship Id="rId16" Type="http://schemas.openxmlformats.org/officeDocument/2006/relationships/image" Target="../media/image1.jpeg"/><Relationship Id="rId20" Type="http://schemas.openxmlformats.org/officeDocument/2006/relationships/hyperlink" Target="https://ebi.labo.univ-poitiers.fr/membres/florine-ecale-md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bi.labo.univ-poitiers.fr/membres/laurence-belligot-tatibouet-mde/" TargetMode="External"/><Relationship Id="rId11" Type="http://schemas.openxmlformats.org/officeDocument/2006/relationships/hyperlink" Target="https://ebi.labo.univ-poitiers.fr/membres/estelle-cateau-mde/" TargetMode="External"/><Relationship Id="rId5" Type="http://schemas.openxmlformats.org/officeDocument/2006/relationships/hyperlink" Target="https://ebi.labo.univ-poitiers.fr/membres/jean-marc-berjeaud-mde/" TargetMode="External"/><Relationship Id="rId15" Type="http://schemas.openxmlformats.org/officeDocument/2006/relationships/hyperlink" Target="https://ebi.labo.univ-poitiers.fr/membres/alexandre-crepin-mde/" TargetMode="External"/><Relationship Id="rId10" Type="http://schemas.openxmlformats.org/officeDocument/2006/relationships/hyperlink" Target="https://ebi.labo.univ-poitiers.fr/membres/ascel-regis-samba-louaka-mhe/" TargetMode="External"/><Relationship Id="rId19" Type="http://schemas.openxmlformats.org/officeDocument/2006/relationships/hyperlink" Target="https://ebi.labo.univ-poitiers.fr/membres/daniel-guyonnet-mde/" TargetMode="External"/><Relationship Id="rId4" Type="http://schemas.openxmlformats.org/officeDocument/2006/relationships/hyperlink" Target="https://ebi.labo.univ-poitiers.fr/membres/julien-verdon-mde/" TargetMode="External"/><Relationship Id="rId9" Type="http://schemas.openxmlformats.org/officeDocument/2006/relationships/hyperlink" Target="https://ebi.labo.univ-poitiers.fr/membres/stephanie-crapart-mde/" TargetMode="External"/><Relationship Id="rId14" Type="http://schemas.openxmlformats.org/officeDocument/2006/relationships/hyperlink" Target="https://ebi.labo.univ-poitiers.fr/membres/willy-aucher-m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204032" y="130175"/>
            <a:ext cx="7557101" cy="990600"/>
          </a:xfrm>
        </p:spPr>
        <p:txBody>
          <a:bodyPr/>
          <a:lstStyle/>
          <a:p>
            <a:r>
              <a:rPr lang="en-US" sz="3600" dirty="0" err="1"/>
              <a:t>Organigramme</a:t>
            </a:r>
            <a:r>
              <a:rPr lang="en-US" sz="3600" dirty="0"/>
              <a:t> de </a:t>
            </a:r>
            <a:r>
              <a:rPr lang="en-US" sz="3600" dirty="0" err="1"/>
              <a:t>l’équipe</a:t>
            </a:r>
            <a:r>
              <a:rPr lang="en-US" sz="3600" dirty="0"/>
              <a:t> MHE</a:t>
            </a: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4878332" y="1793602"/>
            <a:ext cx="1260000" cy="684000"/>
          </a:xfrm>
          <a:prstGeom prst="flowChartProcess">
            <a:avLst/>
          </a:prstGeom>
          <a:solidFill>
            <a:srgbClr val="9BA6F7">
              <a:alpha val="42353"/>
            </a:srgb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s-ES" sz="1000" b="1" dirty="0">
                <a:solidFill>
                  <a:schemeClr val="bg1"/>
                </a:solidFill>
                <a:hlinkClick r:id="rId2"/>
              </a:rPr>
              <a:t>Y.HECHARD</a:t>
            </a:r>
          </a:p>
          <a:p>
            <a:pPr algn="ctr"/>
            <a:r>
              <a:rPr lang="es-ES" sz="1000" b="1" dirty="0">
                <a:solidFill>
                  <a:schemeClr val="bg1"/>
                </a:solidFill>
                <a:hlinkClick r:id="rId2"/>
              </a:rPr>
              <a:t>(PR)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43" name="AutoShape 5"/>
          <p:cNvSpPr>
            <a:spLocks noChangeArrowheads="1"/>
          </p:cNvSpPr>
          <p:nvPr/>
        </p:nvSpPr>
        <p:spPr bwMode="auto">
          <a:xfrm>
            <a:off x="2804190" y="1850579"/>
            <a:ext cx="1260000" cy="684000"/>
          </a:xfrm>
          <a:prstGeom prst="flowChartProcess">
            <a:avLst/>
          </a:prstGeom>
          <a:solidFill>
            <a:srgbClr val="B4FFFE">
              <a:alpha val="42353"/>
            </a:srgb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b="1" dirty="0">
                <a:solidFill>
                  <a:schemeClr val="bg1"/>
                </a:solidFill>
                <a:hlinkClick r:id="rId3"/>
              </a:rPr>
              <a:t>C. IMBERT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hlinkClick r:id="rId3"/>
              </a:rPr>
              <a:t>(PR)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hlinkClick r:id="rId3"/>
              </a:rPr>
              <a:t>Responsable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45" name="AutoShape 8"/>
          <p:cNvSpPr>
            <a:spLocks noChangeArrowheads="1"/>
          </p:cNvSpPr>
          <p:nvPr/>
        </p:nvSpPr>
        <p:spPr bwMode="auto">
          <a:xfrm>
            <a:off x="9748288" y="2851667"/>
            <a:ext cx="1260000" cy="684000"/>
          </a:xfrm>
          <a:prstGeom prst="flowChartProcess">
            <a:avLst/>
          </a:prstGeom>
          <a:solidFill>
            <a:srgbClr val="9BA6F7">
              <a:alpha val="42353"/>
            </a:srgb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hlinkClick r:id="rId4"/>
              </a:rPr>
              <a:t>J. VERDON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hlinkClick r:id="rId4"/>
              </a:rPr>
              <a:t> (MCF)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6952474" y="1802390"/>
            <a:ext cx="1260000" cy="684000"/>
          </a:xfrm>
          <a:prstGeom prst="flowChartProcess">
            <a:avLst/>
          </a:prstGeom>
          <a:solidFill>
            <a:srgbClr val="9BA6F7">
              <a:alpha val="42353"/>
            </a:srgb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hlinkClick r:id="rId5"/>
              </a:rPr>
              <a:t>J.M BERJEAUD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hlinkClick r:id="rId5"/>
              </a:rPr>
              <a:t> (PR)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47" name="AutoShape 10"/>
          <p:cNvSpPr>
            <a:spLocks noChangeArrowheads="1"/>
          </p:cNvSpPr>
          <p:nvPr/>
        </p:nvSpPr>
        <p:spPr bwMode="auto">
          <a:xfrm>
            <a:off x="1784894" y="4921853"/>
            <a:ext cx="1495323" cy="684000"/>
          </a:xfrm>
          <a:prstGeom prst="flowChartProcess">
            <a:avLst/>
          </a:prstGeom>
          <a:solidFill>
            <a:srgbClr val="B88EAD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E3E6B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b="1" dirty="0">
                <a:solidFill>
                  <a:srgbClr val="FFFFFF"/>
                </a:solidFill>
                <a:hlinkClick r:id="rId6"/>
              </a:rPr>
              <a:t>L. BELLIGOT- TATIBOUET</a:t>
            </a:r>
          </a:p>
          <a:p>
            <a:pPr algn="ctr"/>
            <a:r>
              <a:rPr lang="fr-FR" sz="1000" b="1" dirty="0">
                <a:solidFill>
                  <a:srgbClr val="FFFFFF"/>
                </a:solidFill>
                <a:hlinkClick r:id="rId6"/>
              </a:rPr>
              <a:t>(ADT) 0,80 ETP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49" name="AutoShape 12"/>
          <p:cNvSpPr>
            <a:spLocks noChangeArrowheads="1"/>
          </p:cNvSpPr>
          <p:nvPr/>
        </p:nvSpPr>
        <p:spPr bwMode="auto">
          <a:xfrm>
            <a:off x="9194486" y="4948386"/>
            <a:ext cx="1295713" cy="684000"/>
          </a:xfrm>
          <a:prstGeom prst="flowChartProcess">
            <a:avLst/>
          </a:prstGeom>
          <a:solidFill>
            <a:srgbClr val="B88EAD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E3E6B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rgbClr val="FFFFFF"/>
                </a:solidFill>
                <a:hlinkClick r:id="rId7"/>
              </a:rPr>
              <a:t>C. SOUIL</a:t>
            </a:r>
          </a:p>
          <a:p>
            <a:pPr algn="ctr"/>
            <a:r>
              <a:rPr lang="fr-FR" sz="1000" b="1" dirty="0">
                <a:solidFill>
                  <a:srgbClr val="FFFFFF"/>
                </a:solidFill>
                <a:hlinkClick r:id="rId7"/>
              </a:rPr>
              <a:t>(ADT) 0,5 ETP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50" name="AutoShape 13"/>
          <p:cNvSpPr>
            <a:spLocks noChangeArrowheads="1"/>
          </p:cNvSpPr>
          <p:nvPr/>
        </p:nvSpPr>
        <p:spPr bwMode="auto">
          <a:xfrm>
            <a:off x="806901" y="5805912"/>
            <a:ext cx="1495548" cy="709400"/>
          </a:xfrm>
          <a:prstGeom prst="flowChartProcess">
            <a:avLst/>
          </a:prstGeom>
          <a:solidFill>
            <a:srgbClr val="F4F45A">
              <a:alpha val="69804"/>
            </a:srgbClr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CC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b="1" dirty="0">
                <a:solidFill>
                  <a:schemeClr val="accent5"/>
                </a:solidFill>
                <a:hlinkClick r:id="rId8"/>
              </a:rPr>
              <a:t>A. ALAFACI</a:t>
            </a:r>
            <a:endParaRPr lang="fr-FR" sz="1000" b="1" dirty="0">
              <a:solidFill>
                <a:schemeClr val="accent5"/>
              </a:solidFill>
            </a:endParaRPr>
          </a:p>
          <a:p>
            <a:pPr algn="ctr"/>
            <a:r>
              <a:rPr lang="fr-FR" sz="1000" b="1" dirty="0">
                <a:solidFill>
                  <a:schemeClr val="accent5"/>
                </a:solidFill>
              </a:rPr>
              <a:t>ATER</a:t>
            </a:r>
          </a:p>
        </p:txBody>
      </p:sp>
      <p:sp>
        <p:nvSpPr>
          <p:cNvPr id="52" name="AutoShape 39"/>
          <p:cNvSpPr>
            <a:spLocks noChangeArrowheads="1"/>
          </p:cNvSpPr>
          <p:nvPr/>
        </p:nvSpPr>
        <p:spPr bwMode="auto">
          <a:xfrm>
            <a:off x="7439183" y="4948386"/>
            <a:ext cx="1343498" cy="677292"/>
          </a:xfrm>
          <a:prstGeom prst="flowChartProcess">
            <a:avLst/>
          </a:prstGeom>
          <a:solidFill>
            <a:srgbClr val="B88EAD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E3E6B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rgbClr val="FFFFFF"/>
                </a:solidFill>
                <a:hlinkClick r:id="rId9"/>
              </a:rPr>
              <a:t>S. CRAPARD</a:t>
            </a:r>
          </a:p>
          <a:p>
            <a:pPr algn="ctr"/>
            <a:r>
              <a:rPr lang="fr-FR" sz="1000" b="1" dirty="0">
                <a:solidFill>
                  <a:srgbClr val="FFFFFF"/>
                </a:solidFill>
                <a:hlinkClick r:id="rId9"/>
              </a:rPr>
              <a:t>(Tech) 1 ETP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53" name="AutoShape 8"/>
          <p:cNvSpPr>
            <a:spLocks noChangeArrowheads="1"/>
          </p:cNvSpPr>
          <p:nvPr/>
        </p:nvSpPr>
        <p:spPr bwMode="auto">
          <a:xfrm>
            <a:off x="6758433" y="2851055"/>
            <a:ext cx="1332000" cy="684000"/>
          </a:xfrm>
          <a:prstGeom prst="flowChartProcess">
            <a:avLst/>
          </a:prstGeom>
          <a:solidFill>
            <a:srgbClr val="9BA6F7">
              <a:alpha val="42353"/>
            </a:srgb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hlinkClick r:id="rId10"/>
              </a:rPr>
              <a:t>A. SAMBA-LOUAKA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hlinkClick r:id="rId10"/>
              </a:rPr>
              <a:t> (MCF)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54" name="AutoShape 8"/>
          <p:cNvSpPr>
            <a:spLocks noChangeArrowheads="1"/>
          </p:cNvSpPr>
          <p:nvPr/>
        </p:nvSpPr>
        <p:spPr bwMode="auto">
          <a:xfrm>
            <a:off x="8302942" y="2851055"/>
            <a:ext cx="1260000" cy="684000"/>
          </a:xfrm>
          <a:prstGeom prst="flowChartProcess">
            <a:avLst/>
          </a:prstGeom>
          <a:solidFill>
            <a:srgbClr val="9BA6F7">
              <a:alpha val="42353"/>
            </a:srgb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hlinkClick r:id="rId11"/>
              </a:rPr>
              <a:t>E. CATEAU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hlinkClick r:id="rId11"/>
              </a:rPr>
              <a:t> (MCF)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55" name="AutoShape 8"/>
          <p:cNvSpPr>
            <a:spLocks noChangeArrowheads="1"/>
          </p:cNvSpPr>
          <p:nvPr/>
        </p:nvSpPr>
        <p:spPr bwMode="auto">
          <a:xfrm>
            <a:off x="5261188" y="2860448"/>
            <a:ext cx="1260000" cy="684000"/>
          </a:xfrm>
          <a:prstGeom prst="flowChartProcess">
            <a:avLst/>
          </a:prstGeom>
          <a:solidFill>
            <a:srgbClr val="9BA6F7">
              <a:alpha val="42353"/>
            </a:srgb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hlinkClick r:id="rId12"/>
              </a:rPr>
              <a:t>M. GIRARDOT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hlinkClick r:id="rId12"/>
              </a:rPr>
              <a:t> (MCF)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56" name="AutoShape 10"/>
          <p:cNvSpPr>
            <a:spLocks noChangeArrowheads="1"/>
          </p:cNvSpPr>
          <p:nvPr/>
        </p:nvSpPr>
        <p:spPr bwMode="auto">
          <a:xfrm>
            <a:off x="3692022" y="4921853"/>
            <a:ext cx="1443370" cy="684000"/>
          </a:xfrm>
          <a:prstGeom prst="flowChartProcess">
            <a:avLst/>
          </a:prstGeom>
          <a:solidFill>
            <a:srgbClr val="B88EAD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E3E6B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rgbClr val="FFFFFF"/>
                </a:solidFill>
                <a:hlinkClick r:id="rId13"/>
              </a:rPr>
              <a:t>S. CLERCY-MOREL</a:t>
            </a:r>
          </a:p>
          <a:p>
            <a:pPr algn="ctr"/>
            <a:r>
              <a:rPr lang="fr-FR" sz="1000" b="1" dirty="0">
                <a:solidFill>
                  <a:srgbClr val="FFFFFF"/>
                </a:solidFill>
                <a:hlinkClick r:id="rId13"/>
              </a:rPr>
              <a:t>(ADT) 0,50 ETP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57" name="AutoShape 8"/>
          <p:cNvSpPr>
            <a:spLocks noChangeArrowheads="1"/>
          </p:cNvSpPr>
          <p:nvPr/>
        </p:nvSpPr>
        <p:spPr bwMode="auto">
          <a:xfrm>
            <a:off x="4147708" y="3927294"/>
            <a:ext cx="1461247" cy="684000"/>
          </a:xfrm>
          <a:prstGeom prst="flowChartProcess">
            <a:avLst/>
          </a:prstGeom>
          <a:solidFill>
            <a:srgbClr val="7A9E86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b="1" dirty="0">
                <a:solidFill>
                  <a:srgbClr val="FFFFFF"/>
                </a:solidFill>
                <a:hlinkClick r:id="rId14"/>
              </a:rPr>
              <a:t>W. AUCHER</a:t>
            </a:r>
          </a:p>
          <a:p>
            <a:pPr algn="ctr"/>
            <a:r>
              <a:rPr lang="fr-FR" sz="1000" b="1" dirty="0">
                <a:solidFill>
                  <a:srgbClr val="FFFFFF"/>
                </a:solidFill>
                <a:hlinkClick r:id="rId14"/>
              </a:rPr>
              <a:t> (IR - CNRS)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58" name="AutoShape 8"/>
          <p:cNvSpPr>
            <a:spLocks noChangeArrowheads="1"/>
          </p:cNvSpPr>
          <p:nvPr/>
        </p:nvSpPr>
        <p:spPr bwMode="auto">
          <a:xfrm>
            <a:off x="-4347368" y="4836697"/>
            <a:ext cx="1424875" cy="695044"/>
          </a:xfrm>
          <a:prstGeom prst="flowChartProcess">
            <a:avLst/>
          </a:prstGeom>
          <a:solidFill>
            <a:srgbClr val="7A9E86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rgbClr val="FFFFFF"/>
                </a:solidFill>
                <a:hlinkClick r:id="rId14"/>
              </a:rPr>
              <a:t>A. MERCIER</a:t>
            </a:r>
          </a:p>
          <a:p>
            <a:pPr algn="ctr"/>
            <a:r>
              <a:rPr lang="fr-FR" sz="1000" b="1" dirty="0">
                <a:solidFill>
                  <a:srgbClr val="FFFFFF"/>
                </a:solidFill>
                <a:hlinkClick r:id="rId14"/>
              </a:rPr>
              <a:t> (IR CDD - CNRS)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3868096" y="2851667"/>
            <a:ext cx="1260000" cy="684000"/>
          </a:xfrm>
          <a:prstGeom prst="flowChartProcess">
            <a:avLst/>
          </a:prstGeom>
          <a:solidFill>
            <a:srgbClr val="9BA6F7">
              <a:alpha val="42353"/>
            </a:srgb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hlinkClick r:id="rId15"/>
              </a:rPr>
              <a:t>A. CREPIN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hlinkClick r:id="rId15"/>
              </a:rPr>
              <a:t> (MCF)</a:t>
            </a:r>
            <a:endParaRPr lang="fr-FR" sz="1000" b="1" dirty="0">
              <a:solidFill>
                <a:schemeClr val="bg1"/>
              </a:solidFill>
            </a:endParaRPr>
          </a:p>
        </p:txBody>
      </p:sp>
      <p:pic>
        <p:nvPicPr>
          <p:cNvPr id="21" name="Picture 11" descr="C:\Users\jberjeaud\Downloads\logo EBI 2013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0334" y="171021"/>
            <a:ext cx="1109134" cy="94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-3989293" y="5793212"/>
            <a:ext cx="1066800" cy="709400"/>
          </a:xfrm>
          <a:prstGeom prst="flowChartProcess">
            <a:avLst/>
          </a:prstGeom>
          <a:solidFill>
            <a:srgbClr val="FFB440">
              <a:alpha val="70000"/>
            </a:srgbClr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CC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b="1" dirty="0">
                <a:solidFill>
                  <a:srgbClr val="000000"/>
                </a:solidFill>
              </a:rPr>
              <a:t>M.H. CORRE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</a:rPr>
              <a:t>(DOC)</a:t>
            </a: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 flipH="1">
            <a:off x="-3460376" y="5805912"/>
            <a:ext cx="1084729" cy="684000"/>
          </a:xfrm>
          <a:prstGeom prst="flowChartProcess">
            <a:avLst/>
          </a:prstGeom>
          <a:solidFill>
            <a:srgbClr val="FFB440">
              <a:alpha val="70000"/>
            </a:srgbClr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CC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b="1" dirty="0">
                <a:solidFill>
                  <a:srgbClr val="000000"/>
                </a:solidFill>
              </a:rPr>
              <a:t>Y. PERRIN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</a:rPr>
              <a:t>(DOC)</a:t>
            </a: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6447776" y="3948384"/>
            <a:ext cx="1401585" cy="684000"/>
          </a:xfrm>
          <a:prstGeom prst="flowChartProcess">
            <a:avLst/>
          </a:prstGeom>
          <a:solidFill>
            <a:srgbClr val="7A9E86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rgbClr val="FFFFFF"/>
                </a:solidFill>
                <a:hlinkClick r:id="rId17"/>
              </a:rPr>
              <a:t>C. BERNARD</a:t>
            </a:r>
          </a:p>
          <a:p>
            <a:pPr algn="ctr"/>
            <a:r>
              <a:rPr lang="fr-FR" sz="1000" b="1" dirty="0">
                <a:solidFill>
                  <a:srgbClr val="FFFFFF"/>
                </a:solidFill>
                <a:hlinkClick r:id="rId17"/>
              </a:rPr>
              <a:t> (Post Doc - CNRS)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2424726" y="2851055"/>
            <a:ext cx="1260000" cy="684000"/>
          </a:xfrm>
          <a:prstGeom prst="flowChartProcess">
            <a:avLst/>
          </a:prstGeom>
          <a:solidFill>
            <a:srgbClr val="9BA6F7">
              <a:alpha val="42353"/>
            </a:srgb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hlinkClick r:id="rId18"/>
              </a:rPr>
              <a:t>V. DELAFONT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hlinkClick r:id="rId18"/>
              </a:rPr>
              <a:t> (MCF)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31" name="AutoShape 8"/>
          <p:cNvSpPr>
            <a:spLocks noChangeArrowheads="1"/>
          </p:cNvSpPr>
          <p:nvPr/>
        </p:nvSpPr>
        <p:spPr bwMode="auto">
          <a:xfrm flipH="1">
            <a:off x="-3056965" y="3878525"/>
            <a:ext cx="932330" cy="684000"/>
          </a:xfrm>
          <a:prstGeom prst="flowChartProcess">
            <a:avLst/>
          </a:prstGeom>
          <a:solidFill>
            <a:srgbClr val="5F836B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b="1" dirty="0">
                <a:solidFill>
                  <a:srgbClr val="FFFFFF"/>
                </a:solidFill>
              </a:rPr>
              <a:t>L. MENGUE</a:t>
            </a:r>
          </a:p>
          <a:p>
            <a:pPr algn="ctr"/>
            <a:r>
              <a:rPr lang="fr-FR" sz="1000" b="1" dirty="0">
                <a:solidFill>
                  <a:srgbClr val="FFFFFF"/>
                </a:solidFill>
              </a:rPr>
              <a:t> (ATER)</a:t>
            </a:r>
          </a:p>
        </p:txBody>
      </p:sp>
      <p:sp>
        <p:nvSpPr>
          <p:cNvPr id="33" name="AutoShape 39"/>
          <p:cNvSpPr>
            <a:spLocks noChangeArrowheads="1"/>
          </p:cNvSpPr>
          <p:nvPr/>
        </p:nvSpPr>
        <p:spPr bwMode="auto">
          <a:xfrm>
            <a:off x="5541010" y="4936082"/>
            <a:ext cx="1490133" cy="677292"/>
          </a:xfrm>
          <a:prstGeom prst="flowChartProcess">
            <a:avLst/>
          </a:prstGeom>
          <a:solidFill>
            <a:srgbClr val="B88EAD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E3E6B8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rgbClr val="FFFFFF"/>
                </a:solidFill>
                <a:hlinkClick r:id="rId19"/>
              </a:rPr>
              <a:t>D. GUYONNET</a:t>
            </a:r>
          </a:p>
          <a:p>
            <a:pPr algn="ctr"/>
            <a:r>
              <a:rPr lang="fr-FR" sz="1000" b="1" dirty="0">
                <a:solidFill>
                  <a:srgbClr val="FFFFFF"/>
                </a:solidFill>
                <a:hlinkClick r:id="rId19"/>
              </a:rPr>
              <a:t>(Tech) 1 ETP</a:t>
            </a:r>
            <a:endParaRPr lang="fr-FR" sz="1000" b="1" dirty="0">
              <a:solidFill>
                <a:srgbClr val="FFFFFF"/>
              </a:solidFill>
            </a:endParaRPr>
          </a:p>
        </p:txBody>
      </p:sp>
      <p:sp>
        <p:nvSpPr>
          <p:cNvPr id="29" name="AutoShape 16">
            <a:hlinkClick r:id="rId20"/>
          </p:cNvPr>
          <p:cNvSpPr>
            <a:spLocks noChangeArrowheads="1"/>
          </p:cNvSpPr>
          <p:nvPr/>
        </p:nvSpPr>
        <p:spPr bwMode="auto">
          <a:xfrm>
            <a:off x="5081802" y="5767812"/>
            <a:ext cx="1591734" cy="684000"/>
          </a:xfrm>
          <a:prstGeom prst="flowChartProcess">
            <a:avLst/>
          </a:prstGeom>
          <a:solidFill>
            <a:srgbClr val="F4F45A">
              <a:alpha val="69804"/>
            </a:srgbClr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CC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rgbClr val="000000"/>
                </a:solidFill>
                <a:hlinkClick r:id="rId20"/>
              </a:rPr>
              <a:t>A. THIROUX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  <a:hlinkClick r:id="rId20"/>
              </a:rPr>
              <a:t>(DOC)</a:t>
            </a:r>
            <a:endParaRPr lang="fr-FR" sz="1000" b="1" dirty="0">
              <a:solidFill>
                <a:srgbClr val="000000"/>
              </a:solidFill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979558" y="2851055"/>
            <a:ext cx="1260000" cy="684000"/>
          </a:xfrm>
          <a:prstGeom prst="flowChartProcess">
            <a:avLst/>
          </a:prstGeom>
          <a:solidFill>
            <a:srgbClr val="9BA6F7">
              <a:alpha val="42353"/>
            </a:srgb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hlinkClick r:id="rId18"/>
              </a:rPr>
              <a:t>R. VILLEGER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  <a:hlinkClick r:id="rId18"/>
              </a:rPr>
              <a:t> (MCF)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2920233" y="5767812"/>
            <a:ext cx="1682646" cy="684000"/>
          </a:xfrm>
          <a:prstGeom prst="flowChartProcess">
            <a:avLst/>
          </a:prstGeom>
          <a:solidFill>
            <a:srgbClr val="F4F45A">
              <a:alpha val="69804"/>
            </a:srgbClr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CC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b="1" dirty="0">
                <a:solidFill>
                  <a:srgbClr val="000000"/>
                </a:solidFill>
                <a:hlinkClick r:id="rId21"/>
              </a:rPr>
              <a:t>G. HAMION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  <a:hlinkClick r:id="rId21"/>
              </a:rPr>
              <a:t>(DOC)</a:t>
            </a:r>
            <a:endParaRPr lang="fr-FR" sz="1000" b="1" dirty="0">
              <a:solidFill>
                <a:srgbClr val="000000"/>
              </a:solidFill>
            </a:endParaRPr>
          </a:p>
        </p:txBody>
      </p:sp>
      <p:sp>
        <p:nvSpPr>
          <p:cNvPr id="34" name="AutoShape 16">
            <a:hlinkClick r:id="rId20"/>
          </p:cNvPr>
          <p:cNvSpPr>
            <a:spLocks noChangeArrowheads="1"/>
          </p:cNvSpPr>
          <p:nvPr/>
        </p:nvSpPr>
        <p:spPr bwMode="auto">
          <a:xfrm>
            <a:off x="7148569" y="5805912"/>
            <a:ext cx="1591734" cy="684000"/>
          </a:xfrm>
          <a:prstGeom prst="flowChartProcess">
            <a:avLst/>
          </a:prstGeom>
          <a:solidFill>
            <a:srgbClr val="F4F45A">
              <a:alpha val="69804"/>
            </a:srgbClr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CC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000" b="1" dirty="0">
                <a:solidFill>
                  <a:srgbClr val="000000"/>
                </a:solidFill>
                <a:hlinkClick r:id="rId20"/>
              </a:rPr>
              <a:t>A. JESSU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  <a:hlinkClick r:id="rId20"/>
              </a:rPr>
              <a:t>(DOC)</a:t>
            </a:r>
            <a:endParaRPr lang="fr-FR" sz="1000" b="1" dirty="0">
              <a:solidFill>
                <a:srgbClr val="000000"/>
              </a:solidFill>
            </a:endParaRPr>
          </a:p>
        </p:txBody>
      </p:sp>
      <p:sp>
        <p:nvSpPr>
          <p:cNvPr id="35" name="AutoShape 13"/>
          <p:cNvSpPr>
            <a:spLocks noChangeArrowheads="1"/>
          </p:cNvSpPr>
          <p:nvPr/>
        </p:nvSpPr>
        <p:spPr bwMode="auto">
          <a:xfrm>
            <a:off x="9433078" y="5805912"/>
            <a:ext cx="1682646" cy="684000"/>
          </a:xfrm>
          <a:prstGeom prst="flowChartProcess">
            <a:avLst/>
          </a:prstGeom>
          <a:solidFill>
            <a:srgbClr val="F4F45A">
              <a:alpha val="69804"/>
            </a:srgbClr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CC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b="1" dirty="0">
                <a:solidFill>
                  <a:srgbClr val="000000"/>
                </a:solidFill>
                <a:hlinkClick r:id="rId21"/>
              </a:rPr>
              <a:t>A. HAY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  <a:hlinkClick r:id="rId21"/>
              </a:rPr>
              <a:t>(DOC)</a:t>
            </a:r>
            <a:endParaRPr lang="fr-FR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555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193</Words>
  <Application>Microsoft Office PowerPoint</Application>
  <PresentationFormat>Grand écran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Organigramme de l’équipe MHE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de l’équipe MDE</dc:title>
  <dc:creator>Jean-Marc</dc:creator>
  <cp:lastModifiedBy>Laurence BELLIGOT</cp:lastModifiedBy>
  <cp:revision>24</cp:revision>
  <cp:lastPrinted>2019-08-22T07:22:32Z</cp:lastPrinted>
  <dcterms:created xsi:type="dcterms:W3CDTF">2017-08-30T09:17:27Z</dcterms:created>
  <dcterms:modified xsi:type="dcterms:W3CDTF">2022-05-03T10:00:01Z</dcterms:modified>
</cp:coreProperties>
</file>